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9" r:id="rId2"/>
    <p:sldId id="258" r:id="rId3"/>
    <p:sldId id="281" r:id="rId4"/>
    <p:sldId id="282" r:id="rId5"/>
    <p:sldId id="283" r:id="rId6"/>
    <p:sldId id="284" r:id="rId7"/>
    <p:sldId id="285" r:id="rId8"/>
    <p:sldId id="286" r:id="rId9"/>
    <p:sldId id="28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7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802C4-E235-453A-983F-51262990BA8F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FFA042-C11D-41A2-AF3C-382C559D14E9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43453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AC24-6C5A-4A73-817D-F870BF1ABD60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7842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AC24-6C5A-4A73-817D-F870BF1ABD60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2227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AC24-6C5A-4A73-817D-F870BF1ABD60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4115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AC24-6C5A-4A73-817D-F870BF1ABD60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9724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AC24-6C5A-4A73-817D-F870BF1ABD60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728278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AC24-6C5A-4A73-817D-F870BF1ABD60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33749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8AC24-6C5A-4A73-817D-F870BF1ABD60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71512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500D5-735F-4933-84C8-37957AD4E9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D75274-3678-4A9D-B366-C8044BFDD9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711C8-0EB5-4DE0-B6F6-F84EA9A24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96F37B-2903-43A6-AE0C-024AE5B71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5AA2B-FA18-4A9B-9D68-FB184C4A0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5072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88420-FA6E-479D-A265-866DC32A3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98776D-FB79-439A-B90D-D798554E3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87C0D-1C64-4EC0-8DB9-7B5887386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8C9C58-D580-447E-9F61-40A3D74EA6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1AE24-F75B-4EB1-B1FB-75DCF6DB5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9229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615F52-5258-4C8F-9EAD-FAFB9BAF2C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4E0D38-2987-4803-B181-9DE64C2533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A195E-141C-4C7C-BF3F-96BFD4736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01676-0254-4523-8FF3-E5EF9007A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DDD74-C95B-48C4-BE80-CE0CD38B5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797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6EDBD-559F-46E8-B2E6-BA8113651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06827E-2B64-4E3D-8592-936FFACE6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1281D-5700-425C-B005-F8C2DF32F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78855-E719-4D91-BEC9-358EA2445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DB319-D506-426A-8E86-8348724C2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7545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70FBA-08C7-4B7C-A9C4-2DC43136D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7A8BAF-B799-4FB2-B9B6-CE9BCAF6D3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532310-A74D-48F8-A03F-39D35C0462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2C2D0-3AAA-4EA4-ACB5-FB6D21FDB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98F85-777A-4FBB-A797-635F867FA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614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579D3-F02A-4539-87C2-2866FB26E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C82F8E-0BB4-4E3B-BA41-0472E4FC2F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B98FC-AAD9-4089-8CE3-DE63AE999B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0B32AE-8E22-440C-9D2A-674D3541F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A10834-F3C4-4992-964E-E17B7BF66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D2D776-3C3B-492B-A981-426DA4186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0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7EA60-8A77-419C-BE3E-9B4222315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15975F-16AB-4250-BB4E-7F9C6D602C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15329-028B-4385-BAB1-D773A964C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182F80-9F9A-4E82-B877-927EA0AA4E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F87856-783A-4507-A37A-C2792F39DC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42E930-5C2E-4505-B8FF-0952C8A0BF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F3B675-9B1A-4C74-BA89-616094981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927A14-69CD-496E-996E-6B662D8B7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6848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5C451E-9236-458C-95C4-8E7075A03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758B95-410A-4B79-B005-831C593CC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80D144-7186-478D-A537-804BEAD18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8EE479-E394-4C0A-B4AA-1A9193C72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3934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28A9FDE-8AC4-49AC-BF3B-446E24292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62ED66-2C7C-484D-A8EF-244562DC2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9AA544-B374-4649-A49A-5E64B7CB3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90944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A6B9-A18A-4F02-82CB-34A934873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EB692-5EB5-4E3B-9D91-504B21DC1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63328D-B94A-4FDB-831F-8303C802E7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23638C-C69B-4057-8E8A-D69EC07D2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202E0E-2B6F-4E11-A011-0B2503B81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FBC8C-6FAC-466D-8E3A-5CC07682C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81771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D1763-DCBE-4D8D-8AFE-C38CE25B0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E01544-13CD-4C26-A69E-450C7B789F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6D9EA6-9C09-480F-921C-49F5436CB9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19B999-1410-4110-88F6-190CF8AE9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5D4E-B1E5-4427-85A6-CBF6FB7EE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903454-3740-4E7C-9EE6-A9107B4F7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7389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79E10F-C829-41F5-AFE6-0CFA9F0F1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6E16CA-4806-4BB6-ACB5-8B6E334EFE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5D3A8-E297-44A2-9855-A8D79014BE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8633B-3E58-4D8F-B78E-C3D2C405C59E}" type="datetimeFigureOut">
              <a:rPr lang="en-AU" smtClean="0"/>
              <a:t>23/03/2021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A7F15D-2122-48DB-8E6F-61B2DEAAA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8E065-3653-479A-8E9D-B55484678B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D145D-23F7-422D-9DA4-42879B7FD77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47786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2.jpe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1.png"/><Relationship Id="rId9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.pn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.png"/><Relationship Id="rId7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90E0A-A6B2-4114-8950-F785ABD96E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52466"/>
            <a:ext cx="9144000" cy="1690688"/>
          </a:xfrm>
        </p:spPr>
        <p:txBody>
          <a:bodyPr>
            <a:normAutofit/>
          </a:bodyPr>
          <a:lstStyle/>
          <a:p>
            <a:r>
              <a:rPr lang="en-A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MS602 CARTRIDGE ARTWORK CONCEPTS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9BE0229-B2C4-48F4-B260-DBCECD3A4BBB}"/>
              </a:ext>
            </a:extLst>
          </p:cNvPr>
          <p:cNvSpPr/>
          <p:nvPr/>
        </p:nvSpPr>
        <p:spPr>
          <a:xfrm>
            <a:off x="125611" y="192617"/>
            <a:ext cx="11977466" cy="7286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0DEBE1-E976-4252-984D-E7D376E63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6532" y="207637"/>
            <a:ext cx="2148685" cy="868094"/>
          </a:xfrm>
          <a:prstGeom prst="rect">
            <a:avLst/>
          </a:prstGeom>
        </p:spPr>
      </p:pic>
      <p:pic>
        <p:nvPicPr>
          <p:cNvPr id="16" name="Picture 2" descr="Residential Construction Falls to 19 Year Lows">
            <a:extLst>
              <a:ext uri="{FF2B5EF4-FFF2-40B4-BE49-F238E27FC236}">
                <a16:creationId xmlns:a16="http://schemas.microsoft.com/office/drawing/2014/main" id="{5DB6FB9D-DE12-469E-BEDF-ACC889940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5525" y="3429000"/>
            <a:ext cx="5110636" cy="333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8A43DC-724E-44A8-8FEB-641B93795148}"/>
              </a:ext>
            </a:extLst>
          </p:cNvPr>
          <p:cNvSpPr txBox="1"/>
          <p:nvPr/>
        </p:nvSpPr>
        <p:spPr>
          <a:xfrm>
            <a:off x="296783" y="264576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TRADE RANGE</a:t>
            </a:r>
          </a:p>
        </p:txBody>
      </p:sp>
    </p:spTree>
    <p:extLst>
      <p:ext uri="{BB962C8B-B14F-4D97-AF65-F5344CB8AC3E}">
        <p14:creationId xmlns:p14="http://schemas.microsoft.com/office/powerpoint/2010/main" val="257354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8E08FB0-335D-4886-95A3-48F0D45BB4A3}"/>
              </a:ext>
            </a:extLst>
          </p:cNvPr>
          <p:cNvSpPr/>
          <p:nvPr/>
        </p:nvSpPr>
        <p:spPr>
          <a:xfrm>
            <a:off x="125611" y="192617"/>
            <a:ext cx="11977466" cy="728694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1511F0-5E99-4341-8F5F-4E2A4B125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6532" y="207637"/>
            <a:ext cx="2148685" cy="86809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1B443C8-2AFF-4132-8BC2-F76D31A5CA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092" y="2600304"/>
            <a:ext cx="1100160" cy="33348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C523E5-6FD8-49EA-85D2-6D5FFB0A9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350" y="2532431"/>
            <a:ext cx="833056" cy="34016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98CE8C-A339-4C1B-9A44-74AB6535BE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5552" y="2600304"/>
            <a:ext cx="833056" cy="333703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9E2F02F-C241-4DE1-9C23-39B0FC36EE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8908" y="2532431"/>
            <a:ext cx="825223" cy="34016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2CF5BF-1586-4AD2-AC58-FC32AAD331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10025" y="1167777"/>
            <a:ext cx="4320000" cy="11620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14769F-121D-463C-808A-2915F6AED85A}"/>
              </a:ext>
            </a:extLst>
          </p:cNvPr>
          <p:cNvSpPr txBox="1"/>
          <p:nvPr/>
        </p:nvSpPr>
        <p:spPr>
          <a:xfrm>
            <a:off x="125531" y="1632778"/>
            <a:ext cx="2199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COMPETITION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886BC36-0534-4BE3-8F09-136EF91038BD}"/>
              </a:ext>
            </a:extLst>
          </p:cNvPr>
          <p:cNvSpPr txBox="1"/>
          <p:nvPr/>
        </p:nvSpPr>
        <p:spPr>
          <a:xfrm>
            <a:off x="188312" y="269861"/>
            <a:ext cx="3505255" cy="584775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MS 602 CARTRIDGE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4614E6-88B7-482E-B533-BFB9B3EA3730}"/>
              </a:ext>
            </a:extLst>
          </p:cNvPr>
          <p:cNvSpPr txBox="1"/>
          <p:nvPr/>
        </p:nvSpPr>
        <p:spPr>
          <a:xfrm>
            <a:off x="4619473" y="269861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TRADE RANGE</a:t>
            </a:r>
          </a:p>
        </p:txBody>
      </p:sp>
    </p:spTree>
    <p:extLst>
      <p:ext uri="{BB962C8B-B14F-4D97-AF65-F5344CB8AC3E}">
        <p14:creationId xmlns:p14="http://schemas.microsoft.com/office/powerpoint/2010/main" val="48378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D6F0C63-9D82-4930-B18F-D18AA7EBF24B}"/>
              </a:ext>
            </a:extLst>
          </p:cNvPr>
          <p:cNvGrpSpPr/>
          <p:nvPr/>
        </p:nvGrpSpPr>
        <p:grpSpPr>
          <a:xfrm>
            <a:off x="125611" y="192617"/>
            <a:ext cx="11977466" cy="728694"/>
            <a:chOff x="125611" y="192617"/>
            <a:chExt cx="11977466" cy="728694"/>
          </a:xfrm>
          <a:solidFill>
            <a:srgbClr val="00206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056E2A-6672-42A2-8662-BE04DC9CC498}"/>
                </a:ext>
              </a:extLst>
            </p:cNvPr>
            <p:cNvSpPr/>
            <p:nvPr/>
          </p:nvSpPr>
          <p:spPr>
            <a:xfrm>
              <a:off x="125611" y="192617"/>
              <a:ext cx="11977466" cy="7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65C17F4-7CF9-4579-88C9-89E2D4C7A75C}"/>
                </a:ext>
              </a:extLst>
            </p:cNvPr>
            <p:cNvSpPr txBox="1"/>
            <p:nvPr/>
          </p:nvSpPr>
          <p:spPr>
            <a:xfrm>
              <a:off x="188312" y="269861"/>
              <a:ext cx="350525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AU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 602 CARTRIDGE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0FA54F0-CE45-4064-B272-03BB87F17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532" y="207637"/>
            <a:ext cx="2148685" cy="86809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FE6AAC-6349-4C69-9C8D-069B7A514450}"/>
              </a:ext>
            </a:extLst>
          </p:cNvPr>
          <p:cNvSpPr txBox="1"/>
          <p:nvPr/>
        </p:nvSpPr>
        <p:spPr>
          <a:xfrm>
            <a:off x="209531" y="1208208"/>
            <a:ext cx="2615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 SEGMENT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83CD5C-1444-4E0D-9AA7-5037795006AF}"/>
              </a:ext>
            </a:extLst>
          </p:cNvPr>
          <p:cNvSpPr txBox="1"/>
          <p:nvPr/>
        </p:nvSpPr>
        <p:spPr>
          <a:xfrm>
            <a:off x="209530" y="1662544"/>
            <a:ext cx="38561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Commercial / Industrial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Domestic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Light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Waterproofing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974509-A1B9-46AE-A82A-0EDF7653027D}"/>
              </a:ext>
            </a:extLst>
          </p:cNvPr>
          <p:cNvSpPr txBox="1"/>
          <p:nvPr/>
        </p:nvSpPr>
        <p:spPr>
          <a:xfrm>
            <a:off x="6106101" y="1217618"/>
            <a:ext cx="2665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END USERS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899400-14B6-4CFB-BE0F-A21019E58100}"/>
              </a:ext>
            </a:extLst>
          </p:cNvPr>
          <p:cNvSpPr txBox="1"/>
          <p:nvPr/>
        </p:nvSpPr>
        <p:spPr>
          <a:xfrm>
            <a:off x="6106100" y="1671954"/>
            <a:ext cx="385611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Builders / Developers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Glaziers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Plumbing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Electrical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Landscape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DIY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71B154-85EF-44F1-B75A-77DCBC0EECAB}"/>
              </a:ext>
            </a:extLst>
          </p:cNvPr>
          <p:cNvSpPr txBox="1"/>
          <p:nvPr/>
        </p:nvSpPr>
        <p:spPr>
          <a:xfrm>
            <a:off x="4619473" y="269861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TRADE RANGE</a:t>
            </a:r>
          </a:p>
        </p:txBody>
      </p:sp>
      <p:pic>
        <p:nvPicPr>
          <p:cNvPr id="18" name="Picture 2" descr="Residential Construction Falls to 19 Year Lows">
            <a:extLst>
              <a:ext uri="{FF2B5EF4-FFF2-40B4-BE49-F238E27FC236}">
                <a16:creationId xmlns:a16="http://schemas.microsoft.com/office/drawing/2014/main" id="{FE103CEC-7384-42E2-B60B-0E093680F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171" y="1054306"/>
            <a:ext cx="2961906" cy="193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50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Residential Construction Falls to 19 Year Lows">
            <a:extLst>
              <a:ext uri="{FF2B5EF4-FFF2-40B4-BE49-F238E27FC236}">
                <a16:creationId xmlns:a16="http://schemas.microsoft.com/office/drawing/2014/main" id="{351E76C6-5227-41D1-A01C-13048B758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171" y="1054306"/>
            <a:ext cx="2961906" cy="193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D6F0C63-9D82-4930-B18F-D18AA7EBF24B}"/>
              </a:ext>
            </a:extLst>
          </p:cNvPr>
          <p:cNvGrpSpPr/>
          <p:nvPr/>
        </p:nvGrpSpPr>
        <p:grpSpPr>
          <a:xfrm>
            <a:off x="125611" y="192617"/>
            <a:ext cx="11977466" cy="728694"/>
            <a:chOff x="125611" y="192617"/>
            <a:chExt cx="11977466" cy="728694"/>
          </a:xfrm>
          <a:solidFill>
            <a:srgbClr val="00206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056E2A-6672-42A2-8662-BE04DC9CC498}"/>
                </a:ext>
              </a:extLst>
            </p:cNvPr>
            <p:cNvSpPr/>
            <p:nvPr/>
          </p:nvSpPr>
          <p:spPr>
            <a:xfrm>
              <a:off x="125611" y="192617"/>
              <a:ext cx="11977466" cy="7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65C17F4-7CF9-4579-88C9-89E2D4C7A75C}"/>
                </a:ext>
              </a:extLst>
            </p:cNvPr>
            <p:cNvSpPr txBox="1"/>
            <p:nvPr/>
          </p:nvSpPr>
          <p:spPr>
            <a:xfrm>
              <a:off x="188312" y="269861"/>
              <a:ext cx="350525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AU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 602 CARTRIDGE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0FA54F0-CE45-4064-B272-03BB87F17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532" y="207637"/>
            <a:ext cx="2148685" cy="86809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FE6AAC-6349-4C69-9C8D-069B7A514450}"/>
              </a:ext>
            </a:extLst>
          </p:cNvPr>
          <p:cNvSpPr txBox="1"/>
          <p:nvPr/>
        </p:nvSpPr>
        <p:spPr>
          <a:xfrm>
            <a:off x="125611" y="4008558"/>
            <a:ext cx="31065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SELLING FEATURES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83CD5C-1444-4E0D-9AA7-5037795006AF}"/>
              </a:ext>
            </a:extLst>
          </p:cNvPr>
          <p:cNvSpPr txBox="1"/>
          <p:nvPr/>
        </p:nvSpPr>
        <p:spPr>
          <a:xfrm>
            <a:off x="125610" y="4462894"/>
            <a:ext cx="38561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Solvent &amp; Isocyanate Free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Non-Carcinogenic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Low VOC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Low odour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Joint movement +/-25%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Non slump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Paintable</a:t>
            </a:r>
            <a:endParaRPr lang="en-AU" sz="2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171B154-85EF-44F1-B75A-77DCBC0EECAB}"/>
              </a:ext>
            </a:extLst>
          </p:cNvPr>
          <p:cNvSpPr txBox="1"/>
          <p:nvPr/>
        </p:nvSpPr>
        <p:spPr>
          <a:xfrm>
            <a:off x="4619473" y="269861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TRADE RANGE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B78059-9957-4A6E-BD43-851DE1317D16}"/>
              </a:ext>
            </a:extLst>
          </p:cNvPr>
          <p:cNvSpPr txBox="1"/>
          <p:nvPr/>
        </p:nvSpPr>
        <p:spPr>
          <a:xfrm>
            <a:off x="6105506" y="1208208"/>
            <a:ext cx="2503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ARTWORK THEME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C0B386-2433-4A77-932B-2C8166532CC7}"/>
              </a:ext>
            </a:extLst>
          </p:cNvPr>
          <p:cNvSpPr txBox="1"/>
          <p:nvPr/>
        </p:nvSpPr>
        <p:spPr>
          <a:xfrm>
            <a:off x="6105505" y="1662544"/>
            <a:ext cx="38561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Technical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Professional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Trustworthy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Reliable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Not for DIY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Not Selleys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Not Soudal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dirty="0"/>
          </a:p>
        </p:txBody>
      </p:sp>
      <p:pic>
        <p:nvPicPr>
          <p:cNvPr id="1026" name="Picture 2" descr="VOC FREE Logo, image, download logo | LogoWiki.net">
            <a:extLst>
              <a:ext uri="{FF2B5EF4-FFF2-40B4-BE49-F238E27FC236}">
                <a16:creationId xmlns:a16="http://schemas.microsoft.com/office/drawing/2014/main" id="{03DCD51F-F81A-43A2-9E61-0CBB6ADE4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9193" y="3118978"/>
            <a:ext cx="1672287" cy="160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9A300B3-9916-4247-8A3E-35807D3B75DB}"/>
              </a:ext>
            </a:extLst>
          </p:cNvPr>
          <p:cNvSpPr txBox="1"/>
          <p:nvPr/>
        </p:nvSpPr>
        <p:spPr>
          <a:xfrm>
            <a:off x="188312" y="1246718"/>
            <a:ext cx="3251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HEADLINE DESCRIPTION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E38FAE-46A1-4FC0-9B97-B2826AA61453}"/>
              </a:ext>
            </a:extLst>
          </p:cNvPr>
          <p:cNvSpPr txBox="1"/>
          <p:nvPr/>
        </p:nvSpPr>
        <p:spPr>
          <a:xfrm>
            <a:off x="188311" y="1701054"/>
            <a:ext cx="50313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High performance Hybrid PU Joint Sealant/ Adhesive</a:t>
            </a:r>
          </a:p>
          <a:p>
            <a:endParaRPr lang="en-AU" dirty="0"/>
          </a:p>
          <a:p>
            <a:endParaRPr lang="en-A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414340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6" grpId="0"/>
      <p:bldP spid="18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Residential Construction Falls to 19 Year Lows">
            <a:extLst>
              <a:ext uri="{FF2B5EF4-FFF2-40B4-BE49-F238E27FC236}">
                <a16:creationId xmlns:a16="http://schemas.microsoft.com/office/drawing/2014/main" id="{351E76C6-5227-41D1-A01C-13048B7581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171" y="1054306"/>
            <a:ext cx="2961906" cy="193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2D6F0C63-9D82-4930-B18F-D18AA7EBF24B}"/>
              </a:ext>
            </a:extLst>
          </p:cNvPr>
          <p:cNvGrpSpPr/>
          <p:nvPr/>
        </p:nvGrpSpPr>
        <p:grpSpPr>
          <a:xfrm>
            <a:off x="125611" y="192617"/>
            <a:ext cx="11977466" cy="728694"/>
            <a:chOff x="125611" y="192617"/>
            <a:chExt cx="11977466" cy="728694"/>
          </a:xfrm>
          <a:solidFill>
            <a:srgbClr val="00206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056E2A-6672-42A2-8662-BE04DC9CC498}"/>
                </a:ext>
              </a:extLst>
            </p:cNvPr>
            <p:cNvSpPr/>
            <p:nvPr/>
          </p:nvSpPr>
          <p:spPr>
            <a:xfrm>
              <a:off x="125611" y="192617"/>
              <a:ext cx="11977466" cy="7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65C17F4-7CF9-4579-88C9-89E2D4C7A75C}"/>
                </a:ext>
              </a:extLst>
            </p:cNvPr>
            <p:cNvSpPr txBox="1"/>
            <p:nvPr/>
          </p:nvSpPr>
          <p:spPr>
            <a:xfrm>
              <a:off x="188312" y="269861"/>
              <a:ext cx="350525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AU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 602 CARTRIDGE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0FA54F0-CE45-4064-B272-03BB87F175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6532" y="207637"/>
            <a:ext cx="2148685" cy="8680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71B154-85EF-44F1-B75A-77DCBC0EECAB}"/>
              </a:ext>
            </a:extLst>
          </p:cNvPr>
          <p:cNvSpPr txBox="1"/>
          <p:nvPr/>
        </p:nvSpPr>
        <p:spPr>
          <a:xfrm>
            <a:off x="4619473" y="269861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TRADE RANGE</a:t>
            </a:r>
          </a:p>
        </p:txBody>
      </p:sp>
      <p:pic>
        <p:nvPicPr>
          <p:cNvPr id="1026" name="Picture 2" descr="VOC FREE Logo, image, download logo | LogoWiki.net">
            <a:extLst>
              <a:ext uri="{FF2B5EF4-FFF2-40B4-BE49-F238E27FC236}">
                <a16:creationId xmlns:a16="http://schemas.microsoft.com/office/drawing/2014/main" id="{03DCD51F-F81A-43A2-9E61-0CBB6ADE4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706" y="972948"/>
            <a:ext cx="1672287" cy="160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9A300B3-9916-4247-8A3E-35807D3B75DB}"/>
              </a:ext>
            </a:extLst>
          </p:cNvPr>
          <p:cNvSpPr txBox="1"/>
          <p:nvPr/>
        </p:nvSpPr>
        <p:spPr>
          <a:xfrm>
            <a:off x="188312" y="1246718"/>
            <a:ext cx="48321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IMAGES / DRAWINGS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E38FAE-46A1-4FC0-9B97-B2826AA61453}"/>
              </a:ext>
            </a:extLst>
          </p:cNvPr>
          <p:cNvSpPr txBox="1"/>
          <p:nvPr/>
        </p:nvSpPr>
        <p:spPr>
          <a:xfrm>
            <a:off x="188311" y="1701054"/>
            <a:ext cx="503138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/>
              <a:t>Under Waterproofing seal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Window Reveal / Sub-Sil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Concrete Precast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Sealing Brickwork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AU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07F68C-58BB-40B4-BCEA-5CD0B3A30D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299" y="3301492"/>
            <a:ext cx="3319407" cy="35565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327331-D6C8-4471-AAD1-7F5662EA71C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138" y="3414458"/>
            <a:ext cx="968375" cy="33305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293D17-F248-4886-ACFC-BB7436E3717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0791" y="3428999"/>
            <a:ext cx="1085964" cy="33305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27208A2-30DA-471A-9E47-AFFD13BA060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13" y="3462317"/>
            <a:ext cx="3203066" cy="320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881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D6F0C63-9D82-4930-B18F-D18AA7EBF24B}"/>
              </a:ext>
            </a:extLst>
          </p:cNvPr>
          <p:cNvGrpSpPr/>
          <p:nvPr/>
        </p:nvGrpSpPr>
        <p:grpSpPr>
          <a:xfrm>
            <a:off x="125611" y="192617"/>
            <a:ext cx="11977466" cy="728694"/>
            <a:chOff x="125611" y="192617"/>
            <a:chExt cx="11977466" cy="728694"/>
          </a:xfrm>
          <a:solidFill>
            <a:srgbClr val="00206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056E2A-6672-42A2-8662-BE04DC9CC498}"/>
                </a:ext>
              </a:extLst>
            </p:cNvPr>
            <p:cNvSpPr/>
            <p:nvPr/>
          </p:nvSpPr>
          <p:spPr>
            <a:xfrm>
              <a:off x="125611" y="192617"/>
              <a:ext cx="11977466" cy="7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65C17F4-7CF9-4579-88C9-89E2D4C7A75C}"/>
                </a:ext>
              </a:extLst>
            </p:cNvPr>
            <p:cNvSpPr txBox="1"/>
            <p:nvPr/>
          </p:nvSpPr>
          <p:spPr>
            <a:xfrm>
              <a:off x="188312" y="269861"/>
              <a:ext cx="350525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AU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 602 CARTRIDGE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0FA54F0-CE45-4064-B272-03BB87F17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532" y="207637"/>
            <a:ext cx="2148685" cy="8680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71B154-85EF-44F1-B75A-77DCBC0EECAB}"/>
              </a:ext>
            </a:extLst>
          </p:cNvPr>
          <p:cNvSpPr txBox="1"/>
          <p:nvPr/>
        </p:nvSpPr>
        <p:spPr>
          <a:xfrm>
            <a:off x="4619473" y="269861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TRADE RANGE</a:t>
            </a:r>
          </a:p>
        </p:txBody>
      </p:sp>
      <p:pic>
        <p:nvPicPr>
          <p:cNvPr id="1026" name="Picture 2" descr="VOC FREE Logo, image, download logo | LogoWiki.net">
            <a:extLst>
              <a:ext uri="{FF2B5EF4-FFF2-40B4-BE49-F238E27FC236}">
                <a16:creationId xmlns:a16="http://schemas.microsoft.com/office/drawing/2014/main" id="{03DCD51F-F81A-43A2-9E61-0CBB6ADE4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810" y="1115405"/>
            <a:ext cx="1020190" cy="98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9A300B3-9916-4247-8A3E-35807D3B75DB}"/>
              </a:ext>
            </a:extLst>
          </p:cNvPr>
          <p:cNvSpPr txBox="1"/>
          <p:nvPr/>
        </p:nvSpPr>
        <p:spPr>
          <a:xfrm>
            <a:off x="188312" y="1246718"/>
            <a:ext cx="2457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WATERPROOFING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E38FAE-46A1-4FC0-9B97-B2826AA61453}"/>
              </a:ext>
            </a:extLst>
          </p:cNvPr>
          <p:cNvSpPr txBox="1"/>
          <p:nvPr/>
        </p:nvSpPr>
        <p:spPr>
          <a:xfrm>
            <a:off x="188311" y="1701054"/>
            <a:ext cx="65363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/>
              <a:t>Under Waterproofing Fillet / Joint Seal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Before a waterproofing membrane is applied, all joints between plaster, shower bases, cement sheet and risers are sealed using MS602 Hybrid PU.</a:t>
            </a:r>
          </a:p>
        </p:txBody>
      </p:sp>
      <p:pic>
        <p:nvPicPr>
          <p:cNvPr id="7" name="Picture 2" descr="Waterproofing An Internal Wet Area - YouTube">
            <a:extLst>
              <a:ext uri="{FF2B5EF4-FFF2-40B4-BE49-F238E27FC236}">
                <a16:creationId xmlns:a16="http://schemas.microsoft.com/office/drawing/2014/main" id="{5E30FF88-C7FC-49F3-8D5B-54186F4C0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561" y="1200529"/>
            <a:ext cx="4236249" cy="238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A6846A4-E2A5-4B68-9E22-BA13A2466E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70" y="3600353"/>
            <a:ext cx="3715208" cy="27842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BEE746-2E46-4DD3-8267-53DC5918E0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643" y="3611755"/>
            <a:ext cx="3921791" cy="27728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C93FF1E-7072-44E1-96AA-28401513812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374" y="3594001"/>
            <a:ext cx="3708446" cy="278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22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D6F0C63-9D82-4930-B18F-D18AA7EBF24B}"/>
              </a:ext>
            </a:extLst>
          </p:cNvPr>
          <p:cNvGrpSpPr/>
          <p:nvPr/>
        </p:nvGrpSpPr>
        <p:grpSpPr>
          <a:xfrm>
            <a:off x="125611" y="192617"/>
            <a:ext cx="11977466" cy="728694"/>
            <a:chOff x="125611" y="192617"/>
            <a:chExt cx="11977466" cy="728694"/>
          </a:xfrm>
          <a:solidFill>
            <a:srgbClr val="00206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056E2A-6672-42A2-8662-BE04DC9CC498}"/>
                </a:ext>
              </a:extLst>
            </p:cNvPr>
            <p:cNvSpPr/>
            <p:nvPr/>
          </p:nvSpPr>
          <p:spPr>
            <a:xfrm>
              <a:off x="125611" y="192617"/>
              <a:ext cx="11977466" cy="7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65C17F4-7CF9-4579-88C9-89E2D4C7A75C}"/>
                </a:ext>
              </a:extLst>
            </p:cNvPr>
            <p:cNvSpPr txBox="1"/>
            <p:nvPr/>
          </p:nvSpPr>
          <p:spPr>
            <a:xfrm>
              <a:off x="188312" y="269861"/>
              <a:ext cx="350525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AU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 602 CARTRIDGE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0FA54F0-CE45-4064-B272-03BB87F17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532" y="207637"/>
            <a:ext cx="2148685" cy="8680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71B154-85EF-44F1-B75A-77DCBC0EECAB}"/>
              </a:ext>
            </a:extLst>
          </p:cNvPr>
          <p:cNvSpPr txBox="1"/>
          <p:nvPr/>
        </p:nvSpPr>
        <p:spPr>
          <a:xfrm>
            <a:off x="4619473" y="269861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TRADE RANGE</a:t>
            </a:r>
          </a:p>
        </p:txBody>
      </p:sp>
      <p:pic>
        <p:nvPicPr>
          <p:cNvPr id="1026" name="Picture 2" descr="VOC FREE Logo, image, download logo | LogoWiki.net">
            <a:extLst>
              <a:ext uri="{FF2B5EF4-FFF2-40B4-BE49-F238E27FC236}">
                <a16:creationId xmlns:a16="http://schemas.microsoft.com/office/drawing/2014/main" id="{03DCD51F-F81A-43A2-9E61-0CBB6ADE4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810" y="1115405"/>
            <a:ext cx="1020190" cy="98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9A300B3-9916-4247-8A3E-35807D3B75DB}"/>
              </a:ext>
            </a:extLst>
          </p:cNvPr>
          <p:cNvSpPr txBox="1"/>
          <p:nvPr/>
        </p:nvSpPr>
        <p:spPr>
          <a:xfrm>
            <a:off x="188312" y="1246718"/>
            <a:ext cx="3300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 INSTALLATION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E38FAE-46A1-4FC0-9B97-B2826AA61453}"/>
              </a:ext>
            </a:extLst>
          </p:cNvPr>
          <p:cNvSpPr txBox="1"/>
          <p:nvPr/>
        </p:nvSpPr>
        <p:spPr>
          <a:xfrm>
            <a:off x="188311" y="1701054"/>
            <a:ext cx="8831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000" dirty="0"/>
              <a:t>Sub-Sill Window Sealing application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When windows are installed, the top, sides and bottom of the window frame itself needs to be sealed to prevent moister ingress, as well as create a draft seal.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1AB3D3-6620-441E-A150-D44282065F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11" y="3981361"/>
            <a:ext cx="2745390" cy="27453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778049-7019-497E-9ECE-A8B4EDE97E1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489" y="3981361"/>
            <a:ext cx="2947815" cy="27453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0610A9-0F7A-4A43-A6FA-BF13F9C2B0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092" y="3981361"/>
            <a:ext cx="1928290" cy="27260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34BFB83-46FF-4753-A306-ECC33586D3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169" y="3981361"/>
            <a:ext cx="3660520" cy="274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011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D6F0C63-9D82-4930-B18F-D18AA7EBF24B}"/>
              </a:ext>
            </a:extLst>
          </p:cNvPr>
          <p:cNvGrpSpPr/>
          <p:nvPr/>
        </p:nvGrpSpPr>
        <p:grpSpPr>
          <a:xfrm>
            <a:off x="125611" y="192617"/>
            <a:ext cx="11977466" cy="728694"/>
            <a:chOff x="125611" y="192617"/>
            <a:chExt cx="11977466" cy="728694"/>
          </a:xfrm>
          <a:solidFill>
            <a:srgbClr val="00206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056E2A-6672-42A2-8662-BE04DC9CC498}"/>
                </a:ext>
              </a:extLst>
            </p:cNvPr>
            <p:cNvSpPr/>
            <p:nvPr/>
          </p:nvSpPr>
          <p:spPr>
            <a:xfrm>
              <a:off x="125611" y="192617"/>
              <a:ext cx="11977466" cy="7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65C17F4-7CF9-4579-88C9-89E2D4C7A75C}"/>
                </a:ext>
              </a:extLst>
            </p:cNvPr>
            <p:cNvSpPr txBox="1"/>
            <p:nvPr/>
          </p:nvSpPr>
          <p:spPr>
            <a:xfrm>
              <a:off x="188312" y="269861"/>
              <a:ext cx="350525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AU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 602 CARTRIDGE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0FA54F0-CE45-4064-B272-03BB87F17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532" y="207637"/>
            <a:ext cx="2148685" cy="8680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71B154-85EF-44F1-B75A-77DCBC0EECAB}"/>
              </a:ext>
            </a:extLst>
          </p:cNvPr>
          <p:cNvSpPr txBox="1"/>
          <p:nvPr/>
        </p:nvSpPr>
        <p:spPr>
          <a:xfrm>
            <a:off x="4619473" y="269861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TRADE RANGE</a:t>
            </a:r>
          </a:p>
        </p:txBody>
      </p:sp>
      <p:pic>
        <p:nvPicPr>
          <p:cNvPr id="1026" name="Picture 2" descr="VOC FREE Logo, image, download logo | LogoWiki.net">
            <a:extLst>
              <a:ext uri="{FF2B5EF4-FFF2-40B4-BE49-F238E27FC236}">
                <a16:creationId xmlns:a16="http://schemas.microsoft.com/office/drawing/2014/main" id="{03DCD51F-F81A-43A2-9E61-0CBB6ADE4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810" y="1115405"/>
            <a:ext cx="1020190" cy="98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9A300B3-9916-4247-8A3E-35807D3B75DB}"/>
              </a:ext>
            </a:extLst>
          </p:cNvPr>
          <p:cNvSpPr txBox="1"/>
          <p:nvPr/>
        </p:nvSpPr>
        <p:spPr>
          <a:xfrm>
            <a:off x="188312" y="1246718"/>
            <a:ext cx="4861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PRECAST CONCRETE CONSTRUCTION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E38FAE-46A1-4FC0-9B97-B2826AA61453}"/>
              </a:ext>
            </a:extLst>
          </p:cNvPr>
          <p:cNvSpPr txBox="1"/>
          <p:nvPr/>
        </p:nvSpPr>
        <p:spPr>
          <a:xfrm>
            <a:off x="188311" y="1701054"/>
            <a:ext cx="8831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All joints (vertical and horizontal) in-between concrete precast panels are sealed to prevent moisture migration and is usually sealed on both sides of the joint.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8CBED3-DA3B-45C1-B8BE-01988C0838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5955" y="3428999"/>
            <a:ext cx="4354919" cy="32661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B72586D-5996-4FE4-8D0A-073922B2E3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9943" y="3429000"/>
            <a:ext cx="4354918" cy="326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27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2D6F0C63-9D82-4930-B18F-D18AA7EBF24B}"/>
              </a:ext>
            </a:extLst>
          </p:cNvPr>
          <p:cNvGrpSpPr/>
          <p:nvPr/>
        </p:nvGrpSpPr>
        <p:grpSpPr>
          <a:xfrm>
            <a:off x="125611" y="192617"/>
            <a:ext cx="11977466" cy="728694"/>
            <a:chOff x="125611" y="192617"/>
            <a:chExt cx="11977466" cy="728694"/>
          </a:xfrm>
          <a:solidFill>
            <a:srgbClr val="00206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5056E2A-6672-42A2-8662-BE04DC9CC498}"/>
                </a:ext>
              </a:extLst>
            </p:cNvPr>
            <p:cNvSpPr/>
            <p:nvPr/>
          </p:nvSpPr>
          <p:spPr>
            <a:xfrm>
              <a:off x="125611" y="192617"/>
              <a:ext cx="11977466" cy="72869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65C17F4-7CF9-4579-88C9-89E2D4C7A75C}"/>
                </a:ext>
              </a:extLst>
            </p:cNvPr>
            <p:cNvSpPr txBox="1"/>
            <p:nvPr/>
          </p:nvSpPr>
          <p:spPr>
            <a:xfrm>
              <a:off x="188312" y="269861"/>
              <a:ext cx="3505255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AU" sz="3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MS 602 CARTRIDGE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70FA54F0-CE45-4064-B272-03BB87F175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6532" y="207637"/>
            <a:ext cx="2148685" cy="8680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171B154-85EF-44F1-B75A-77DCBC0EECAB}"/>
              </a:ext>
            </a:extLst>
          </p:cNvPr>
          <p:cNvSpPr txBox="1"/>
          <p:nvPr/>
        </p:nvSpPr>
        <p:spPr>
          <a:xfrm>
            <a:off x="4619473" y="269861"/>
            <a:ext cx="29530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anose="020E0802020502020306" pitchFamily="34" charset="0"/>
              </a:rPr>
              <a:t>TRADE RANGE</a:t>
            </a:r>
          </a:p>
        </p:txBody>
      </p:sp>
      <p:pic>
        <p:nvPicPr>
          <p:cNvPr id="1026" name="Picture 2" descr="VOC FREE Logo, image, download logo | LogoWiki.net">
            <a:extLst>
              <a:ext uri="{FF2B5EF4-FFF2-40B4-BE49-F238E27FC236}">
                <a16:creationId xmlns:a16="http://schemas.microsoft.com/office/drawing/2014/main" id="{03DCD51F-F81A-43A2-9E61-0CBB6ADE44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1810" y="1115405"/>
            <a:ext cx="1020190" cy="98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9A300B3-9916-4247-8A3E-35807D3B75DB}"/>
              </a:ext>
            </a:extLst>
          </p:cNvPr>
          <p:cNvSpPr txBox="1"/>
          <p:nvPr/>
        </p:nvSpPr>
        <p:spPr>
          <a:xfrm>
            <a:off x="188312" y="1246718"/>
            <a:ext cx="4834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DOMESTIC JOINT SEALANT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E38FAE-46A1-4FC0-9B97-B2826AA61453}"/>
              </a:ext>
            </a:extLst>
          </p:cNvPr>
          <p:cNvSpPr txBox="1"/>
          <p:nvPr/>
        </p:nvSpPr>
        <p:spPr>
          <a:xfrm>
            <a:off x="188311" y="1701054"/>
            <a:ext cx="8831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2000" dirty="0"/>
              <a:t>All</a:t>
            </a:r>
          </a:p>
        </p:txBody>
      </p:sp>
      <p:pic>
        <p:nvPicPr>
          <p:cNvPr id="2" name="Picture 2" descr="TECHNICAL FACT SHEET: MASONRY CONTROL JOINTS">
            <a:extLst>
              <a:ext uri="{FF2B5EF4-FFF2-40B4-BE49-F238E27FC236}">
                <a16:creationId xmlns:a16="http://schemas.microsoft.com/office/drawing/2014/main" id="{A35C8F7C-2BDC-4DCD-BCB8-65DA7CDAA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49" y="3025074"/>
            <a:ext cx="5619750" cy="238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74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6683</TotalTime>
  <Words>241</Words>
  <Application>Microsoft Office PowerPoint</Application>
  <PresentationFormat>Widescreen</PresentationFormat>
  <Paragraphs>73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Berlin Sans FB Demi</vt:lpstr>
      <vt:lpstr>Calibri</vt:lpstr>
      <vt:lpstr>Calibri Light</vt:lpstr>
      <vt:lpstr>Office Theme</vt:lpstr>
      <vt:lpstr>MS602 CARTRIDGE ARTWORK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Delaney</dc:creator>
  <cp:lastModifiedBy>Suzi Goodman</cp:lastModifiedBy>
  <cp:revision>27</cp:revision>
  <dcterms:created xsi:type="dcterms:W3CDTF">2020-11-26T22:18:01Z</dcterms:created>
  <dcterms:modified xsi:type="dcterms:W3CDTF">2021-03-23T02:58:13Z</dcterms:modified>
</cp:coreProperties>
</file>